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82" r:id="rId3"/>
    <p:sldId id="383" r:id="rId4"/>
    <p:sldId id="385" r:id="rId5"/>
    <p:sldId id="387" r:id="rId6"/>
    <p:sldId id="386" r:id="rId7"/>
    <p:sldId id="384" r:id="rId8"/>
    <p:sldId id="338" r:id="rId9"/>
    <p:sldId id="393" r:id="rId10"/>
    <p:sldId id="339" r:id="rId11"/>
    <p:sldId id="342" r:id="rId12"/>
    <p:sldId id="297" r:id="rId13"/>
    <p:sldId id="328" r:id="rId14"/>
    <p:sldId id="330" r:id="rId15"/>
    <p:sldId id="340" r:id="rId16"/>
    <p:sldId id="388" r:id="rId17"/>
    <p:sldId id="391" r:id="rId18"/>
    <p:sldId id="343" r:id="rId19"/>
    <p:sldId id="326" r:id="rId20"/>
    <p:sldId id="392" r:id="rId21"/>
    <p:sldId id="301" r:id="rId22"/>
    <p:sldId id="3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5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4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0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0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3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6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3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1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3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6FA6-3AA9-4145-AF45-712A8C8F862A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E3F4-C8FD-AC4C-8B2C-0ACD11FF7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11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069" y="2383972"/>
            <a:ext cx="8561931" cy="184323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More than a million patients lose their doctor to suicide each year</a:t>
            </a:r>
          </a:p>
          <a:p>
            <a:pPr marL="0" indent="0"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Patients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Interpersonal Theory of Suicide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1FB2C3-CF60-7C45-AEA1-D88E4C2EF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181" y="1715819"/>
            <a:ext cx="4563588" cy="373901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E4EE3-5126-654D-A487-217A7AEA6238}"/>
              </a:ext>
            </a:extLst>
          </p:cNvPr>
          <p:cNvSpPr txBox="1"/>
          <p:nvPr/>
        </p:nvSpPr>
        <p:spPr>
          <a:xfrm>
            <a:off x="6204857" y="6044541"/>
            <a:ext cx="199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Thomas Joiner, PhD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8845B-EE47-B54C-A872-801ED4444B46}"/>
              </a:ext>
            </a:extLst>
          </p:cNvPr>
          <p:cNvSpPr txBox="1"/>
          <p:nvPr/>
        </p:nvSpPr>
        <p:spPr>
          <a:xfrm>
            <a:off x="5438899" y="2386940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Disconnection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F1AB5-FB56-6C44-A2FF-89D21BA11B32}"/>
              </a:ext>
            </a:extLst>
          </p:cNvPr>
          <p:cNvSpPr txBox="1"/>
          <p:nvPr/>
        </p:nvSpPr>
        <p:spPr>
          <a:xfrm>
            <a:off x="5438896" y="2993225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Burden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44190-5EE9-B64E-AFEA-E8FF304BF7D6}"/>
              </a:ext>
            </a:extLst>
          </p:cNvPr>
          <p:cNvSpPr txBox="1"/>
          <p:nvPr/>
        </p:nvSpPr>
        <p:spPr>
          <a:xfrm>
            <a:off x="5438896" y="3599511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Reduced fear of pain and death</a:t>
            </a:r>
          </a:p>
        </p:txBody>
      </p:sp>
    </p:spTree>
    <p:extLst>
      <p:ext uri="{BB962C8B-B14F-4D97-AF65-F5344CB8AC3E}">
        <p14:creationId xmlns:p14="http://schemas.microsoft.com/office/powerpoint/2010/main" val="27319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5abd4abc1e00003b137b02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5648"/>
          <a:stretch>
            <a:fillRect/>
          </a:stretch>
        </p:blipFill>
        <p:spPr>
          <a:xfrm>
            <a:off x="0" y="23750"/>
            <a:ext cx="9144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A8DB8-CECA-CD46-8277-34C43562D4AF}"/>
              </a:ext>
            </a:extLst>
          </p:cNvPr>
          <p:cNvSpPr txBox="1"/>
          <p:nvPr/>
        </p:nvSpPr>
        <p:spPr>
          <a:xfrm>
            <a:off x="985652" y="303810"/>
            <a:ext cx="7954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ntinghei SC Extralight"/>
                <a:cs typeface="Lantinghei SC Extralight"/>
              </a:rPr>
              <a:t>Disconnection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ntinghei SC Extralight"/>
                <a:cs typeface="Lantinghei SC Extralight"/>
              </a:rPr>
              <a:t>Unmoored from any purpose or value in continuing to live</a:t>
            </a:r>
          </a:p>
        </p:txBody>
      </p:sp>
    </p:spTree>
    <p:extLst>
      <p:ext uri="{BB962C8B-B14F-4D97-AF65-F5344CB8AC3E}">
        <p14:creationId xmlns:p14="http://schemas.microsoft.com/office/powerpoint/2010/main" val="24343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D28E8-E6F8-AE49-8616-4274C02B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DC19D-E6DB-2345-86CD-D1B7A54490A1}"/>
              </a:ext>
            </a:extLst>
          </p:cNvPr>
          <p:cNvSpPr txBox="1"/>
          <p:nvPr/>
        </p:nvSpPr>
        <p:spPr>
          <a:xfrm>
            <a:off x="356260" y="748145"/>
            <a:ext cx="3954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We are predisposed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219B5-1FDD-FB40-8E31-418BFFE5870B}"/>
              </a:ext>
            </a:extLst>
          </p:cNvPr>
          <p:cNvSpPr txBox="1"/>
          <p:nvPr/>
        </p:nvSpPr>
        <p:spPr>
          <a:xfrm>
            <a:off x="356260" y="5032638"/>
            <a:ext cx="470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ntinghei TC Extralight"/>
              </a:rPr>
              <a:t>Nature </a:t>
            </a:r>
          </a:p>
          <a:p>
            <a:r>
              <a:rPr lang="en-US" sz="3200" dirty="0">
                <a:solidFill>
                  <a:schemeClr val="bg1"/>
                </a:solidFill>
                <a:latin typeface="Lantinghei TC Extralight"/>
              </a:rPr>
              <a:t>				vs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				</a:t>
            </a:r>
            <a:r>
              <a:rPr lang="en-US" sz="3200" dirty="0">
                <a:solidFill>
                  <a:schemeClr val="bg1"/>
                </a:solidFill>
                <a:latin typeface="Lantinghei TC Extralight"/>
              </a:rPr>
              <a:t>Nurture</a:t>
            </a:r>
          </a:p>
        </p:txBody>
      </p:sp>
    </p:spTree>
    <p:extLst>
      <p:ext uri="{BB962C8B-B14F-4D97-AF65-F5344CB8AC3E}">
        <p14:creationId xmlns:p14="http://schemas.microsoft.com/office/powerpoint/2010/main" val="36453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855E2-16D9-5147-AFD6-1F3075A877CC}"/>
              </a:ext>
            </a:extLst>
          </p:cNvPr>
          <p:cNvSpPr txBox="1"/>
          <p:nvPr/>
        </p:nvSpPr>
        <p:spPr>
          <a:xfrm>
            <a:off x="2303814" y="5818910"/>
            <a:ext cx="659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Lantinghei SC Extralight"/>
              </a:rPr>
              <a:t>and it breaking us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C2108-1190-B042-BC9D-50278A8E377A}"/>
              </a:ext>
            </a:extLst>
          </p:cNvPr>
          <p:cNvSpPr txBox="1"/>
          <p:nvPr/>
        </p:nvSpPr>
        <p:spPr>
          <a:xfrm>
            <a:off x="59378" y="3964380"/>
            <a:ext cx="650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ntinghei SC Extralight"/>
              </a:rPr>
              <a:t>Modern Medicine is broken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12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D6226-A2F8-AF4E-8167-B6732E500816}"/>
              </a:ext>
            </a:extLst>
          </p:cNvPr>
          <p:cNvSpPr txBox="1"/>
          <p:nvPr/>
        </p:nvSpPr>
        <p:spPr>
          <a:xfrm>
            <a:off x="4857010" y="525414"/>
            <a:ext cx="42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Loss of licensure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C3643-7607-C940-8080-C944307E6E8C}"/>
              </a:ext>
            </a:extLst>
          </p:cNvPr>
          <p:cNvSpPr txBox="1"/>
          <p:nvPr/>
        </p:nvSpPr>
        <p:spPr>
          <a:xfrm>
            <a:off x="4857009" y="1284721"/>
            <a:ext cx="3253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Fear of being reported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3DCFE-BCC0-FF4E-866E-64EB0B9823E8}"/>
              </a:ext>
            </a:extLst>
          </p:cNvPr>
          <p:cNvSpPr txBox="1"/>
          <p:nvPr/>
        </p:nvSpPr>
        <p:spPr>
          <a:xfrm>
            <a:off x="4857008" y="2773625"/>
            <a:ext cx="325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Shame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951E7-5C91-6448-A52B-269598F79403}"/>
              </a:ext>
            </a:extLst>
          </p:cNvPr>
          <p:cNvSpPr txBox="1"/>
          <p:nvPr/>
        </p:nvSpPr>
        <p:spPr>
          <a:xfrm>
            <a:off x="4857008" y="3763764"/>
            <a:ext cx="3253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Perceived as weak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056BF-D293-DF40-BA70-119BF1D56BFE}"/>
              </a:ext>
            </a:extLst>
          </p:cNvPr>
          <p:cNvSpPr txBox="1"/>
          <p:nvPr/>
        </p:nvSpPr>
        <p:spPr>
          <a:xfrm>
            <a:off x="4857008" y="5021836"/>
            <a:ext cx="325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2904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091" y="2139248"/>
            <a:ext cx="6832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Lantinghei SC Extralight"/>
                <a:cs typeface="Lantinghei SC Extralight"/>
              </a:rPr>
              <a:t>We have plenty of information, where we struggle is converting it into actionable knowledge</a:t>
            </a:r>
          </a:p>
        </p:txBody>
      </p:sp>
      <p:pic>
        <p:nvPicPr>
          <p:cNvPr id="6" name="Content Placeholder 5" descr="1079699-cust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r="13616"/>
          <a:stretch>
            <a:fillRect/>
          </a:stretch>
        </p:blipFill>
        <p:spPr/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70374" y="890988"/>
            <a:ext cx="8229600" cy="80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44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Beyond resiliency training</a:t>
            </a:r>
          </a:p>
        </p:txBody>
      </p:sp>
    </p:spTree>
    <p:extLst>
      <p:ext uri="{BB962C8B-B14F-4D97-AF65-F5344CB8AC3E}">
        <p14:creationId xmlns:p14="http://schemas.microsoft.com/office/powerpoint/2010/main" val="3565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uperk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578"/>
          <a:stretch>
            <a:fillRect/>
          </a:stretch>
        </p:blipFill>
        <p:spPr>
          <a:xfrm>
            <a:off x="-1" y="-1"/>
            <a:ext cx="9312751" cy="6984563"/>
          </a:xfrm>
        </p:spPr>
      </p:pic>
      <p:sp>
        <p:nvSpPr>
          <p:cNvPr id="4" name="TextBox 3"/>
          <p:cNvSpPr txBox="1"/>
          <p:nvPr/>
        </p:nvSpPr>
        <p:spPr>
          <a:xfrm>
            <a:off x="3420094" y="569739"/>
            <a:ext cx="6175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ntinghei SC Extralight"/>
                <a:cs typeface="Lantinghei SC Extralight"/>
              </a:rPr>
              <a:t>We need to build better boats</a:t>
            </a:r>
          </a:p>
        </p:txBody>
      </p:sp>
    </p:spTree>
    <p:extLst>
      <p:ext uri="{BB962C8B-B14F-4D97-AF65-F5344CB8AC3E}">
        <p14:creationId xmlns:p14="http://schemas.microsoft.com/office/powerpoint/2010/main" val="27951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CAAC5-A38B-504C-924E-0CD488376E74}"/>
              </a:ext>
            </a:extLst>
          </p:cNvPr>
          <p:cNvSpPr txBox="1"/>
          <p:nvPr/>
        </p:nvSpPr>
        <p:spPr>
          <a:xfrm>
            <a:off x="401781" y="524078"/>
            <a:ext cx="623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  <a:cs typeface="Lantinghei TC Extralight"/>
              </a:rPr>
              <a:t>End the culture of silence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0C97A-A118-C44A-AFFB-F6FE6B993201}"/>
              </a:ext>
            </a:extLst>
          </p:cNvPr>
          <p:cNvSpPr txBox="1"/>
          <p:nvPr/>
        </p:nvSpPr>
        <p:spPr>
          <a:xfrm>
            <a:off x="401781" y="1302282"/>
            <a:ext cx="623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</a:rPr>
              <a:t>Fix the EHR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D39A6-625C-5745-AEC9-389A7E9D76ED}"/>
              </a:ext>
            </a:extLst>
          </p:cNvPr>
          <p:cNvSpPr txBox="1"/>
          <p:nvPr/>
        </p:nvSpPr>
        <p:spPr>
          <a:xfrm>
            <a:off x="401781" y="2108191"/>
            <a:ext cx="6234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</a:rPr>
              <a:t>Change the state board licensing process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DC228-4A2E-D142-9F73-B60F9D419B52}"/>
              </a:ext>
            </a:extLst>
          </p:cNvPr>
          <p:cNvSpPr txBox="1"/>
          <p:nvPr/>
        </p:nvSpPr>
        <p:spPr>
          <a:xfrm>
            <a:off x="401781" y="3429000"/>
            <a:ext cx="6234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</a:rPr>
              <a:t>Create better access to resources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8AA3D-6F1C-044F-8D61-7F0A60B0BCF9}"/>
              </a:ext>
            </a:extLst>
          </p:cNvPr>
          <p:cNvSpPr txBox="1"/>
          <p:nvPr/>
        </p:nvSpPr>
        <p:spPr>
          <a:xfrm>
            <a:off x="401781" y="4811829"/>
            <a:ext cx="6234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ntinghei TC Extralight"/>
              </a:rPr>
              <a:t>Rethink credentialing and privileging 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4A11D-2EE4-7248-9F4C-338E0385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White-Brick-Mur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380176" y="3124830"/>
            <a:ext cx="6194861" cy="81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/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Lantinghei TC Extralight"/>
              <a:cs typeface="Lantinghei TC Extralight"/>
            </a:endParaRPr>
          </a:p>
          <a:p>
            <a:pPr marL="0" indent="0">
              <a:buFont typeface="Arial"/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Lantinghei TC Extralight"/>
              <a:cs typeface="Lantinghei TC Extralight"/>
            </a:endParaRPr>
          </a:p>
          <a:p>
            <a:pPr marL="0" indent="0">
              <a:buFont typeface="Arial"/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Lantinghei TC Extralight"/>
              <a:cs typeface="Lantinghei TC Extralight"/>
            </a:endParaRPr>
          </a:p>
          <a:p>
            <a:pPr marL="0" indent="0">
              <a:buFont typeface="Arial"/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Lantinghei TC Extralight"/>
              <a:cs typeface="Lantinghei TC Extralight"/>
            </a:endParaRPr>
          </a:p>
          <a:p>
            <a:pPr marL="0" indent="0">
              <a:buFont typeface="Arial"/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Lantinghei TC Extralight"/>
              <a:cs typeface="Lantinghei TC Extraligh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23644" y="2526101"/>
            <a:ext cx="5404110" cy="812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/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Ultra Light" panose="020B0203020202020204" pitchFamily="34" charset="77"/>
                <a:cs typeface="Lantinghei TC Extralight"/>
              </a:rPr>
              <a:t>We need to talk</a:t>
            </a:r>
          </a:p>
          <a:p>
            <a:pPr marL="0" indent="0">
              <a:lnSpc>
                <a:spcPct val="140000"/>
              </a:lnSpc>
              <a:buFont typeface="Arial"/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3695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la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r="1244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13756" y="3550722"/>
            <a:ext cx="5095717" cy="16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antinghei SC Extralight"/>
                <a:cs typeface="Lantinghei SC Extralight"/>
              </a:rPr>
              <a:t>Anesthesia Physician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antinghei SC Extralight"/>
                <a:cs typeface="Lantinghei SC Extralight"/>
              </a:rPr>
              <a:t>Safety Foundation</a:t>
            </a:r>
          </a:p>
        </p:txBody>
      </p:sp>
    </p:spTree>
    <p:extLst>
      <p:ext uri="{BB962C8B-B14F-4D97-AF65-F5344CB8AC3E}">
        <p14:creationId xmlns:p14="http://schemas.microsoft.com/office/powerpoint/2010/main" val="24952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o-new-horizons-trevor-wint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570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836639" y="5603887"/>
            <a:ext cx="400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Lantinghei SC Extralight"/>
                <a:cs typeface="Lantinghei SC Extra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93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191" y="2965862"/>
            <a:ext cx="8561931" cy="18432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1-800-273-TALK (8255)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Text “HOME” to 741741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Suicidepreventionlifeline.org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2331" y="12409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National Suicide Prevention Lifeline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JU pi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9" b="21869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ED65A8-3CE0-0C40-9DD8-F610B7A09571}"/>
              </a:ext>
            </a:extLst>
          </p:cNvPr>
          <p:cNvSpPr txBox="1"/>
          <p:nvPr/>
        </p:nvSpPr>
        <p:spPr>
          <a:xfrm>
            <a:off x="2232561" y="2752382"/>
            <a:ext cx="5961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Sometimes life invites us to work on things we didn’t intend to work on.</a:t>
            </a:r>
          </a:p>
        </p:txBody>
      </p:sp>
    </p:spTree>
    <p:extLst>
      <p:ext uri="{BB962C8B-B14F-4D97-AF65-F5344CB8AC3E}">
        <p14:creationId xmlns:p14="http://schemas.microsoft.com/office/powerpoint/2010/main" val="36280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3733"/>
            <a:ext cx="8561931" cy="471735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3-dimensional construct of emotional exhaustion, depersonalization, and reduced personal accomplishment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59% of anesthesiologist report symptoms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Anesthesiology is a high-risk specialty for burnout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Directly linked to physician suicide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Burnout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3733"/>
            <a:ext cx="8561931" cy="47173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Electronic health record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Increasing administrative burden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Increasing work hours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Diminishing work-life balance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Decreasing reimbursement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Increasing compliance/documentation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Workplace environment 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Burnout</a:t>
            </a:r>
            <a:b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</a:br>
            <a:r>
              <a:rPr lang="en-US" sz="2200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causes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3733"/>
            <a:ext cx="8561931" cy="4717353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Decreased patient satisfaction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Decreased quality of care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Increase risk for major medical errors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Threatened patient safety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Diminished physician well-being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Increased cost of care—$4.6 B/year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Burnout</a:t>
            </a:r>
            <a:b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</a:br>
            <a:r>
              <a:rPr lang="en-US" sz="2200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outcomes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3733"/>
            <a:ext cx="8561931" cy="47173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More than one physician dies by suicide each day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That equates to two graduating classes of medical students lost per year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This is more that 2x the general population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Likely underreported</a:t>
            </a:r>
          </a:p>
          <a:p>
            <a:pPr marL="0" indent="0"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Death by suicide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6870"/>
            <a:ext cx="8561931" cy="362453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000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39% report major depression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300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3000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20-40 x likely to have benzos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300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3000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Strong connection between personal stress (depression) and professional stress (burnout)</a:t>
            </a:r>
          </a:p>
          <a:p>
            <a:pPr marL="0" indent="0">
              <a:lnSpc>
                <a:spcPct val="140000"/>
              </a:lnSpc>
              <a:buNone/>
            </a:pPr>
            <a:endParaRPr lang="en-US" sz="3000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dirty="0">
              <a:solidFill>
                <a:srgbClr val="2800AC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Death by suicide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83733"/>
            <a:ext cx="8561931" cy="471735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48% by firearms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23% by poisoning (&gt;50% anesthesiologists)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14.5% by blunt trauma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rgbClr val="2800AC"/>
                </a:solidFill>
                <a:latin typeface="Lantinghei TC Extralight"/>
                <a:cs typeface="Lantinghei TC Extralight"/>
              </a:rPr>
              <a:t>14% by asphyxiation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latin typeface="Lantinghei SC Extralight"/>
                <a:cs typeface="Lantinghei SC Extralight"/>
              </a:rPr>
              <a:t>Death by suicide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13213</TotalTime>
  <Words>337</Words>
  <Application>Microsoft Macintosh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Avenir Next Ultra Light</vt:lpstr>
      <vt:lpstr>Calibri</vt:lpstr>
      <vt:lpstr>Lantinghei SC Extralight</vt:lpstr>
      <vt:lpstr>Lantinghei TC Extralight</vt:lpstr>
      <vt:lpstr>Office Theme</vt:lpstr>
      <vt:lpstr>PowerPoint Presentation</vt:lpstr>
      <vt:lpstr>PowerPoint Presentation</vt:lpstr>
      <vt:lpstr>PowerPoint Presentation</vt:lpstr>
      <vt:lpstr>Burnout</vt:lpstr>
      <vt:lpstr>Burnout causes</vt:lpstr>
      <vt:lpstr>Burnout outcomes</vt:lpstr>
      <vt:lpstr>Death by suicide</vt:lpstr>
      <vt:lpstr>Death by suicide</vt:lpstr>
      <vt:lpstr>Death by suicide</vt:lpstr>
      <vt:lpstr>Patients</vt:lpstr>
      <vt:lpstr>Interpersonal Theory of Suicide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Suicide Prevention Lifeline</vt:lpstr>
    </vt:vector>
  </TitlesOfParts>
  <Company>Northwest Anesthesia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Mrachek</dc:creator>
  <cp:lastModifiedBy>Marie Odden</cp:lastModifiedBy>
  <cp:revision>100</cp:revision>
  <cp:lastPrinted>2021-11-13T01:23:31Z</cp:lastPrinted>
  <dcterms:created xsi:type="dcterms:W3CDTF">2018-08-12T22:25:03Z</dcterms:created>
  <dcterms:modified xsi:type="dcterms:W3CDTF">2021-11-13T01:23:52Z</dcterms:modified>
</cp:coreProperties>
</file>