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3" r:id="rId2"/>
    <p:sldId id="264" r:id="rId3"/>
    <p:sldId id="312" r:id="rId4"/>
    <p:sldId id="256" r:id="rId5"/>
    <p:sldId id="257" r:id="rId6"/>
    <p:sldId id="269" r:id="rId7"/>
    <p:sldId id="273" r:id="rId8"/>
    <p:sldId id="270" r:id="rId9"/>
    <p:sldId id="308" r:id="rId10"/>
    <p:sldId id="275" r:id="rId11"/>
    <p:sldId id="289" r:id="rId12"/>
    <p:sldId id="290" r:id="rId13"/>
    <p:sldId id="284" r:id="rId14"/>
    <p:sldId id="288" r:id="rId15"/>
    <p:sldId id="267" r:id="rId16"/>
    <p:sldId id="268" r:id="rId17"/>
    <p:sldId id="304" r:id="rId18"/>
    <p:sldId id="305" r:id="rId19"/>
    <p:sldId id="282" r:id="rId20"/>
    <p:sldId id="266" r:id="rId21"/>
    <p:sldId id="283" r:id="rId22"/>
    <p:sldId id="276" r:id="rId23"/>
    <p:sldId id="292" r:id="rId24"/>
    <p:sldId id="299" r:id="rId25"/>
    <p:sldId id="307" r:id="rId26"/>
    <p:sldId id="310" r:id="rId27"/>
    <p:sldId id="297" r:id="rId28"/>
    <p:sldId id="258" r:id="rId29"/>
    <p:sldId id="259" r:id="rId30"/>
    <p:sldId id="296" r:id="rId31"/>
    <p:sldId id="291" r:id="rId32"/>
    <p:sldId id="262" r:id="rId33"/>
    <p:sldId id="263" r:id="rId34"/>
    <p:sldId id="301" r:id="rId35"/>
    <p:sldId id="302" r:id="rId36"/>
    <p:sldId id="277" r:id="rId37"/>
    <p:sldId id="278" r:id="rId38"/>
    <p:sldId id="280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Herr" initials="MH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0T11:52:30.921" idx="2">
    <p:pos x="3474" y="714"/>
    <p:text>Act as a sink for CO2 absorption, and earth already has 3 trillion trees, but room form 1.2 trillion more.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5T20:53:14.277" idx="3">
    <p:pos x="3364" y="650"/>
    <p:text>provides evidence that CO2 has increased since the Industrial Revolution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7FA4-D364-4C09-B91A-BBAA1991F9D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7202D-498E-4C6D-8AF7-D51231B4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7T02:31:03.0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2767 248,'-46'-39,"-1"2,-2 2,-40-20,66 42,-1 1,-1 1,0 2,0 0,-1 2,1 0,-2 2,1 1,-17 0,-21 3,-1 4,1 1,0 4,-14 6,-253 64,136-29,115-29,1 3,2 4,0 4,-20 13,38-14,2 3,1 3,2 2,2 2,-29 29,-17 22,4 5,-40 57,100-110,3 1,1 1,3 2,1 1,3 0,2 2,-11 37,7 7,5 1,3 0,4 2,5-1,4 1,4 0,5 0,3 0,6 14,5-2,4 0,6-2,3-1,6-1,44 85,4-27,47 57,-41-68,-42-74,2-2,4-2,2-3,4-3,3-2,27 18,9 7,77 64,-134-120,3-1,1-3,9 2,11 1,2-4,1-2,1-4,2-3,0-3,0-4,57 4,78-2,1-9,37-10,-71-8,0-7,-1-8,-2-8,77-29,-164 40,-1-5,31-17,-76 27,0-2,-1-1,-1-3,-1-1,26-23,-8-1,-3-2,-1-2,-3-3,-3-1,-2-3,-3-1,5-16,-3-3,-3-2,-4-2,-4-1,-3-1,9-60,-19 63,-4-1,1-61,-13 94,-2 1,-2-1,-2 1,-3 0,-4-14,-17-46,-4 2,-5 1,-16-26,0 6,-137-301,153 357,-4 2,-2 2,-3 1,-47-49,-111-99,8 10,150 153,-2 1,-2 3,-3 3,-1 1,-5 1,32 25,-2 0,0 2,0 1,-1 1,-1 2,0 1,-1 1,0 2,0 1,0 2,-24-1,32 6,1 0,0 2,0 0,0 2,-3 1,-49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7T02:31:07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4883 86,'-825'-21,"109"-27,294 32,-21 19,407-2,-59 2,0 4,0 4,1 4,1 5,1 3,1 5,1 3,2 4,1 4,-26 19,36-13,2 4,3 2,2 4,2 3,3 3,-10 15,-10 21,3 3,5 4,-60 109,17-6,-10 43,85-152,5 1,4 3,-19 88,22-30,7 2,7 1,6 20,5 133,17 44,-2-232,6 0,6-1,22 74,-14-100,5-1,3-2,5-2,35 60,212 346,-199-355,13 15,35 34,124 145,-148-197,63 81,51 38,205 177,-342-357,3-4,4-4,3-4,76 40,-33-32,4-7,3-7,44 10,16-5,4-8,1-10,112 9,-139-37,1-8,1-8,-1-8,51-13,-17-10,-1-9,174-51,-211 33,-2-8,-3-8,76-44,-48 2,-4-9,-5-8,23-30,-53 23,-6-7,-5-6,112-140,-195 198,-4-3,-4-4,-4-2,-4-2,-4-4,-5-1,-5-3,-4-1,-5-2,-5-1,8-67,-21 61,-4 0,-4-100,-12 41,-17-100,-10 62,-10 2,-53-162,47 225,-5 4,-17-21,-139-276,91 200,-128-238,168 350,-6 4,-59-68,-56-46,-56-40,144 170,-4 5,-5 4,-61-35,107 87,-3 3,-1 3,-2 3,-2 4,-80-24,93 40,-1 2,0 3,-1 4,0 2,-1 3,0 4,-48 5,41 4,0 4,1 3,1 3,0 4,1 3,-79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A8647FE-81A3-4969-B228-D8A896FE6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61B7EB-D078-42AD-AD40-E94DBABFE4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1F12F-F0F5-407F-A5A2-5A2DD160B75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B486A03-79B8-44B3-9E61-893FDDC8B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81C7127-2DB4-4C5A-81B0-7392E5A21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12F7E1-8CB3-4BB7-AA80-5D81BA8A67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E5B412-5CED-479C-B665-A13F11DBC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FEAB-CC32-4FE4-AF79-E6C738AA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8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548BE-3229-4A58-9463-C509A81EA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B84EB5-F14B-41B7-B201-B23704BC3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B2AB2-F2FF-4B93-B6D0-B5A1530F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89B07-11B6-4FA2-B494-2E8FC25C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07640-B376-4DFF-B2E8-282722EE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6F73-E077-437F-98B3-DEACD341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BD69E8-C317-4827-8B71-EC3225B44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1314F8-F031-462D-844F-5EF00766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ABC26-A86E-4CA4-913A-FB5B5294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AB311-A0FA-4931-B07A-041C8AF7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91F374-D103-4570-BC52-D6C7992E9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76906A-3749-4910-9D89-84C689C9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C3A3E7-6F9A-4E2F-96E1-435EF804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31ADB-8689-40A4-9465-874748F5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BA7BB-E210-4683-B301-6D6994EF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A6B7C-538A-44D2-A609-AA4A4C64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BBC6D-794A-4624-B1F4-05F6AA504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54F2DC-95D3-42A6-9032-DE2E2078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E1EDC-B90F-4417-889E-9076FF1E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E59528-BE9A-4C8A-9460-6B99368C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B170A-6F9E-440B-9497-4E97E00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7C42BF-471C-4577-B76F-261B8DE3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95B25-16FE-4123-8A36-74D0339E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BF1954-21A3-40AC-9675-C51D46FB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966137-99EE-4CC8-8BA8-FA4870F7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1B86E-E1E5-43D0-AE08-4E5EBC59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6FE422-3240-4195-B6E2-98ED42D58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E057B0-381E-424F-9255-40F81DD8D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522897-C551-415D-8C64-8DF6D054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761931-C91D-41DF-BD5A-7103816C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A5004E-69F5-4D5E-B3C8-D5C16E03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C7E49-EAA4-48AF-8F4E-7DFC7CBB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934DE3-37FA-400E-A5AB-8A3698C11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9D7DFD-7904-4EDA-B2D1-5225349C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DB96E7-7B04-4E05-9EE9-29ADD6D71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5A3854-BC3A-48D6-BB0B-94CBB3734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ADBC87-F9EC-437F-9E96-B19EBD6D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DC70FB-2FA6-4B37-8D96-0F0D048C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27B179-AF2C-4D70-A032-44CF030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F196E-B12D-4C8B-8FCA-EC239D30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C3508E-538B-4846-B636-F333B834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C7012A-E8BF-48D8-883A-66EC284C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1444B6-642F-48F6-ADA9-8B30AC78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16A48F-805F-47E5-982E-7988C647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A8AC01-DA64-4151-85D9-F6DDBBA9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4B5C5B-92D7-4CD4-B64D-69BCA36B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F7FDC-B15F-466D-9805-226D5A7C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49185-5150-434F-9B46-E2C10ADB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366049-FA67-48B1-8BCC-86945E16A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032186-8DEE-4E97-BBBE-4AA2ADA2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D0FF9C-4FA8-4967-9C32-B37CF6B1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DC6F8A-70FB-41EE-9FA7-4157F39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A4D6A-045D-4C84-B49A-6BA6E110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2C7A5F-2B33-4F79-80EF-4B879BCCF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47E0FD-4F95-485A-85DB-7CE4396D0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FA610-C296-45EE-8298-2F6D58BF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8AE41F-9D32-44D3-9792-A0CA9235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DE7F5E-F646-4E93-AEB2-90998A23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EC5E01-0568-4D00-B7EB-174E2246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4BE3F1-C665-44DF-80FE-00241F49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C5824-5666-49E0-AA90-798C6CDE8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0D5F-A127-463E-8B96-043399DEB0C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17ABE-947B-43E9-A8C4-5F122CD10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0B5E7-554C-4F2D-926E-87EAF12A2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DED5-E8B4-401C-8FC3-5620AA5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atit2.wri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customXml" Target="../ink/ink2.xml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2.ear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EDC42-C282-40B9-A5B9-5CE0C87D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60F63E-0B29-480B-9917-D03EB6C7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684"/>
            <a:ext cx="10515600" cy="51542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“We are in trouble: Global carbon emissions reached a record high in 2018”</a:t>
            </a:r>
            <a:endParaRPr lang="en-US" sz="1300" dirty="0"/>
          </a:p>
          <a:p>
            <a:pPr marL="0" indent="0">
              <a:buNone/>
            </a:pPr>
            <a:r>
              <a:rPr lang="en-US" sz="1500" dirty="0"/>
              <a:t>The Washington Post 12/6/18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“Tackling climate change could save millions of lives.” </a:t>
            </a:r>
            <a:r>
              <a:rPr lang="en-US" sz="1500" dirty="0"/>
              <a:t>—WHO COP24 report 12/5/18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“Climate change threatens Americans’ health now…health care professionals are the trusted voices to educate the public.”</a:t>
            </a:r>
            <a:r>
              <a:rPr lang="en-US" sz="1500" dirty="0"/>
              <a:t> --2018 Lancet Countdown on Health and Climate Change Brief for the 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Climate change is “humanity’s greatest threat in thousands of years” and the “collapse of our civilizations and the extinction of much of the natural world is on the horizon</a:t>
            </a:r>
            <a:r>
              <a:rPr lang="en-US" sz="1500" dirty="0"/>
              <a:t>.</a:t>
            </a:r>
            <a:r>
              <a:rPr lang="en-US" dirty="0"/>
              <a:t>”</a:t>
            </a:r>
            <a:r>
              <a:rPr lang="en-US" sz="1500" dirty="0"/>
              <a:t>—Sir David Attenborough, British broadcaster and nature historian, addressing the UN Climate Change Summit on 12/3/18.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90B6DC-70AC-4B29-92A5-18205FA44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3" y="0"/>
            <a:ext cx="846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521FF-FB08-4A77-A81F-2ACDCEA9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Climate Change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31C9B8D9-E268-4493-835D-6D66292F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2" y="1418314"/>
            <a:ext cx="7807221" cy="492008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8F41F9-CFE2-4E98-97AF-FD665ECE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Climate and Health Profile Report 2015</a:t>
            </a:r>
          </a:p>
        </p:txBody>
      </p:sp>
    </p:spTree>
    <p:extLst>
      <p:ext uri="{BB962C8B-B14F-4D97-AF65-F5344CB8AC3E}">
        <p14:creationId xmlns:p14="http://schemas.microsoft.com/office/powerpoint/2010/main" val="30547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3461-AF2A-417F-9869-ED82C937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Climate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1DBBD0-D660-4B52-A283-9A7445585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23" y="1337491"/>
            <a:ext cx="5128097" cy="520142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F77417-4AEC-4706-A4F0-AA8E0F25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Climate and Health Profile Report 2015</a:t>
            </a:r>
          </a:p>
        </p:txBody>
      </p:sp>
    </p:spTree>
    <p:extLst>
      <p:ext uri="{BB962C8B-B14F-4D97-AF65-F5344CB8AC3E}">
        <p14:creationId xmlns:p14="http://schemas.microsoft.com/office/powerpoint/2010/main" val="39306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BD0E5-EFB1-477C-AD0E-518CB3B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Future:  RCP—Representative Concentration Pathways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GHG concentration trajectories or models used by IPCC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853E32A-5ACC-4D45-8102-971359A26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4" y="1690688"/>
            <a:ext cx="6235032" cy="44452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23FDFC-3EB1-49A8-9023-94F9E6AC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Intergovernmental Panel on Climate Change, Graph of Future Temperature change</a:t>
            </a:r>
          </a:p>
        </p:txBody>
      </p:sp>
    </p:spTree>
    <p:extLst>
      <p:ext uri="{BB962C8B-B14F-4D97-AF65-F5344CB8AC3E}">
        <p14:creationId xmlns:p14="http://schemas.microsoft.com/office/powerpoint/2010/main" val="8295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96234-F6CB-4354-B53E-2C45A6D5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 times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04C229F-332E-4AE7-A88C-CB598CFA3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31843"/>
            <a:ext cx="8267966" cy="5126139"/>
          </a:xfrm>
        </p:spPr>
      </p:pic>
    </p:spTree>
    <p:extLst>
      <p:ext uri="{BB962C8B-B14F-4D97-AF65-F5344CB8AC3E}">
        <p14:creationId xmlns:p14="http://schemas.microsoft.com/office/powerpoint/2010/main" val="4241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DD68A-99B9-4EA4-B0DC-3C1F5EAC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Impacts of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A846D-DECD-48D4-A240-8022D38B0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extreme temperatures</a:t>
            </a:r>
          </a:p>
          <a:p>
            <a:r>
              <a:rPr lang="en-US" dirty="0"/>
              <a:t>Sea level increases</a:t>
            </a:r>
          </a:p>
          <a:p>
            <a:r>
              <a:rPr lang="en-US" dirty="0"/>
              <a:t>Stronger storms, hurricanes and storm surges</a:t>
            </a:r>
          </a:p>
          <a:p>
            <a:r>
              <a:rPr lang="en-US" dirty="0"/>
              <a:t>Increased precipitation and flooding</a:t>
            </a:r>
          </a:p>
          <a:p>
            <a:r>
              <a:rPr lang="en-US" dirty="0"/>
              <a:t>Increased drought and water scarcity</a:t>
            </a:r>
          </a:p>
          <a:p>
            <a:r>
              <a:rPr lang="en-US" dirty="0"/>
              <a:t>More frequent wildfires</a:t>
            </a:r>
          </a:p>
          <a:p>
            <a:r>
              <a:rPr lang="en-US" dirty="0"/>
              <a:t>Increased ozone concentrations and diminished air quality</a:t>
            </a:r>
          </a:p>
          <a:p>
            <a:r>
              <a:rPr lang="en-US" dirty="0"/>
              <a:t>Increased pollen and natural air pollutants</a:t>
            </a:r>
          </a:p>
          <a:p>
            <a:r>
              <a:rPr lang="en-US" dirty="0"/>
              <a:t>Increased range for disease vectors (mosquitos, ticks)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8704BA-2B4E-408B-8150-5558CD18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care without harm climate resources</a:t>
            </a:r>
          </a:p>
        </p:txBody>
      </p:sp>
    </p:spTree>
    <p:extLst>
      <p:ext uri="{BB962C8B-B14F-4D97-AF65-F5344CB8AC3E}">
        <p14:creationId xmlns:p14="http://schemas.microsoft.com/office/powerpoint/2010/main" val="22070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80530-C3AA-4F13-BC00-9B8E65F0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Impacts of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6572B1-007C-4CBE-B757-B627F811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related illnesses, injury and mortality</a:t>
            </a:r>
          </a:p>
          <a:p>
            <a:r>
              <a:rPr lang="en-US" dirty="0"/>
              <a:t>Aggravation of existing conditions</a:t>
            </a:r>
          </a:p>
          <a:p>
            <a:r>
              <a:rPr lang="en-US" dirty="0"/>
              <a:t>Infectious diseases (Lyme, Zika, West Nile)</a:t>
            </a:r>
          </a:p>
          <a:p>
            <a:r>
              <a:rPr lang="en-US" dirty="0"/>
              <a:t>Water and food borne illnesses (cholera)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Population displacement</a:t>
            </a:r>
          </a:p>
          <a:p>
            <a:r>
              <a:rPr lang="en-US" dirty="0"/>
              <a:t>Food insecurity, instability, and conflict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895B81-3F11-48E2-9EAC-7A7E4ED5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care without Harm; www.noharm.org</a:t>
            </a:r>
          </a:p>
        </p:txBody>
      </p:sp>
    </p:spTree>
    <p:extLst>
      <p:ext uri="{BB962C8B-B14F-4D97-AF65-F5344CB8AC3E}">
        <p14:creationId xmlns:p14="http://schemas.microsoft.com/office/powerpoint/2010/main" val="9589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9C9EF-C819-4521-B7CA-C6DCC88B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Lancet Countdown: tracking progress on health and climate change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73E1FC5-5C71-4AE3-B15E-7E2041A09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81" y="1969055"/>
            <a:ext cx="5344746" cy="26736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73F69A-65E7-4590-9F13-EBBBEF69C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46" y="3847765"/>
            <a:ext cx="5290220" cy="2645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76DDE3-0B5A-418A-9F4E-0E0976D36302}"/>
              </a:ext>
            </a:extLst>
          </p:cNvPr>
          <p:cNvSpPr txBox="1"/>
          <p:nvPr/>
        </p:nvSpPr>
        <p:spPr>
          <a:xfrm>
            <a:off x="1023730" y="2093439"/>
            <a:ext cx="4661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Independent, global monitoring of health </a:t>
            </a:r>
            <a:r>
              <a:rPr lang="en-US" dirty="0" smtClean="0"/>
              <a:t>and </a:t>
            </a:r>
            <a:r>
              <a:rPr lang="en-US" dirty="0"/>
              <a:t>climate change.</a:t>
            </a:r>
          </a:p>
          <a:p>
            <a:endParaRPr lang="en-US" dirty="0"/>
          </a:p>
          <a:p>
            <a:r>
              <a:rPr lang="en-US" dirty="0"/>
              <a:t>Collaboration of 27 academic institutions, the UN, and intergovernmental agencies from all continents.</a:t>
            </a:r>
          </a:p>
        </p:txBody>
      </p:sp>
    </p:spTree>
    <p:extLst>
      <p:ext uri="{BB962C8B-B14F-4D97-AF65-F5344CB8AC3E}">
        <p14:creationId xmlns:p14="http://schemas.microsoft.com/office/powerpoint/2010/main" val="33170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52E4-4A30-425E-B896-9AB2E9EC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IPCC—Intergovernmental Panel on Climate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34297D-88A8-4787-B0A8-73243704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United Nations body for assessing the science related to climate change</a:t>
            </a:r>
          </a:p>
          <a:p>
            <a:r>
              <a:rPr lang="en-US" sz="2400" dirty="0"/>
              <a:t>Created in 1988 by UN Environment &amp; World Meteorological Organization, 195 member countries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7D89E0-4482-4C91-928E-97A9AB41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22" y="3221241"/>
            <a:ext cx="6059047" cy="3408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AB16FC-D8F2-41E5-A675-1132383C2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474170"/>
            <a:ext cx="2437611" cy="3155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54EC47-E7E4-4DA5-9A58-C18EC9492462}"/>
              </a:ext>
            </a:extLst>
          </p:cNvPr>
          <p:cNvSpPr txBox="1"/>
          <p:nvPr/>
        </p:nvSpPr>
        <p:spPr>
          <a:xfrm>
            <a:off x="3352012" y="4134678"/>
            <a:ext cx="752849" cy="60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Oct 2018</a:t>
            </a:r>
          </a:p>
        </p:txBody>
      </p:sp>
    </p:spTree>
    <p:extLst>
      <p:ext uri="{BB962C8B-B14F-4D97-AF65-F5344CB8AC3E}">
        <p14:creationId xmlns:p14="http://schemas.microsoft.com/office/powerpoint/2010/main" val="9202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5FC91-CD10-418B-95F6-E843FF8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and Anesthesia Impacts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7D7612-D78C-47FD-9E6E-624860EF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8" y="3723517"/>
            <a:ext cx="6646460" cy="27693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DF9A20-E734-4A01-8501-C5E854D52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" y="1690688"/>
            <a:ext cx="4537170" cy="27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482967-A0EC-45BF-8FE0-AD0E7094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4" y="252412"/>
            <a:ext cx="9525000" cy="6353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22AB30-8B46-4D34-A7E2-4526F807D5FF}"/>
              </a:ext>
            </a:extLst>
          </p:cNvPr>
          <p:cNvSpPr txBox="1"/>
          <p:nvPr/>
        </p:nvSpPr>
        <p:spPr>
          <a:xfrm>
            <a:off x="1724025" y="1095375"/>
            <a:ext cx="8762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Plant 1.2 Trillion Trees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05261-1727-4EF2-A1E5-C565F922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4151" y="5762625"/>
            <a:ext cx="6924674" cy="958851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Tom Crowther, PhD, climate change ecologist, University ETH Zurich; chief scientific advisor to the UN’s Trillion Tree Campaign</a:t>
            </a:r>
          </a:p>
        </p:txBody>
      </p:sp>
    </p:spTree>
    <p:extLst>
      <p:ext uri="{BB962C8B-B14F-4D97-AF65-F5344CB8AC3E}">
        <p14:creationId xmlns:p14="http://schemas.microsoft.com/office/powerpoint/2010/main" val="506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229AC-A454-47D6-80D5-BD27C110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and </a:t>
            </a:r>
            <a:r>
              <a:rPr lang="en-US" dirty="0" smtClean="0"/>
              <a:t>Surgical </a:t>
            </a:r>
            <a:r>
              <a:rPr lang="en-US" dirty="0"/>
              <a:t>Impacts on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FF4E9E-B141-4C61-B02D-49D08E38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558"/>
          </a:xfrm>
        </p:spPr>
        <p:txBody>
          <a:bodyPr/>
          <a:lstStyle/>
          <a:p>
            <a:r>
              <a:rPr lang="en-US" dirty="0"/>
              <a:t>US Healthcare is responsible for 10% of US’s GHG emissions </a:t>
            </a:r>
            <a:r>
              <a:rPr lang="en-US" sz="1200" dirty="0"/>
              <a:t>(1)</a:t>
            </a:r>
          </a:p>
          <a:p>
            <a:r>
              <a:rPr lang="en-US" dirty="0"/>
              <a:t>If the US healthcare sector was a country, it would rank 13</a:t>
            </a:r>
            <a:r>
              <a:rPr lang="en-US" baseline="30000" dirty="0"/>
              <a:t>th</a:t>
            </a:r>
            <a:r>
              <a:rPr lang="en-US" dirty="0"/>
              <a:t> in the world </a:t>
            </a:r>
            <a:r>
              <a:rPr lang="en-US" sz="1200" dirty="0"/>
              <a:t>(2)</a:t>
            </a:r>
          </a:p>
          <a:p>
            <a:r>
              <a:rPr lang="en-US" dirty="0"/>
              <a:t>ORs produce 25-30% of total hospital waste </a:t>
            </a:r>
            <a:r>
              <a:rPr lang="en-US" sz="1200" dirty="0"/>
              <a:t>(3)</a:t>
            </a:r>
          </a:p>
          <a:p>
            <a:r>
              <a:rPr lang="en-US" dirty="0"/>
              <a:t>One routine surgery produces as much garbage as a family of 4 in one week </a:t>
            </a:r>
            <a:r>
              <a:rPr lang="en-US" sz="1400" dirty="0"/>
              <a:t>(4)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D8416-89DF-497C-9069-2E8CA808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6122" y="5506278"/>
            <a:ext cx="6549887" cy="827571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Eckelman</a:t>
            </a:r>
            <a:r>
              <a:rPr lang="en-US" dirty="0"/>
              <a:t> MJ and Sherman J. PLOS 2/9/16</a:t>
            </a:r>
          </a:p>
          <a:p>
            <a:pPr marL="228600" indent="-228600">
              <a:buAutoNum type="arabicPeriod"/>
            </a:pPr>
            <a:r>
              <a:rPr lang="en-US" dirty="0"/>
              <a:t>WRI CAIT 2.0 </a:t>
            </a:r>
            <a:r>
              <a:rPr lang="en-US" dirty="0">
                <a:hlinkClick r:id="rId2"/>
              </a:rPr>
              <a:t>http://catit2.wri.org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ASA Greening the Operating Room and Perioperative Arena Guidelines</a:t>
            </a:r>
          </a:p>
          <a:p>
            <a:pPr marL="228600" indent="-228600">
              <a:buAutoNum type="arabicPeriod"/>
            </a:pPr>
            <a:r>
              <a:rPr lang="en-US" dirty="0"/>
              <a:t>Esaki RK e and </a:t>
            </a:r>
            <a:r>
              <a:rPr lang="en-US" dirty="0" err="1"/>
              <a:t>Macario</a:t>
            </a:r>
            <a:r>
              <a:rPr lang="en-US" dirty="0"/>
              <a:t> A.  Medscape Anesthesiology 10/21/09</a:t>
            </a:r>
          </a:p>
        </p:txBody>
      </p:sp>
    </p:spTree>
    <p:extLst>
      <p:ext uri="{BB962C8B-B14F-4D97-AF65-F5344CB8AC3E}">
        <p14:creationId xmlns:p14="http://schemas.microsoft.com/office/powerpoint/2010/main" val="31797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B92E1-C698-4C70-8CD9-C2B9D676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 culprits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0AB248A-5206-4997-BAE2-1AC08CF8B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3" y="1898129"/>
            <a:ext cx="7286016" cy="447096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1ED73C22-4037-4491-86DC-F8911A9C6D20}"/>
                  </a:ext>
                </a:extLst>
              </p14:cNvPr>
              <p14:cNvContentPartPr/>
              <p14:nvPr/>
            </p14:nvContentPartPr>
            <p14:xfrm>
              <a:off x="6971169" y="2304388"/>
              <a:ext cx="1766160" cy="167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D73C22-4037-4491-86DC-F8911A9C6D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7169" y="2196388"/>
                <a:ext cx="187380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C9FF61A5-F9EE-42A2-BF8D-FE7C726B61E8}"/>
                  </a:ext>
                </a:extLst>
              </p14:cNvPr>
              <p14:cNvContentPartPr/>
              <p14:nvPr/>
            </p14:nvContentPartPr>
            <p14:xfrm>
              <a:off x="2099289" y="3851668"/>
              <a:ext cx="3287160" cy="289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FF61A5-F9EE-42A2-BF8D-FE7C726B61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5289" y="3744028"/>
                <a:ext cx="3394800" cy="31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1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F7E12-1A9B-4859-844E-4C062418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 Gases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DFE768C-F033-4A4F-A2A7-24BB544AF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989598"/>
              </p:ext>
            </p:extLst>
          </p:nvPr>
        </p:nvGraphicFramePr>
        <p:xfrm>
          <a:off x="838200" y="1825625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5536054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612168832"/>
                    </a:ext>
                  </a:extLst>
                </a:gridCol>
                <a:gridCol w="2644140">
                  <a:extLst>
                    <a:ext uri="{9D8B030D-6E8A-4147-A177-3AD203B41FA5}">
                      <a16:colId xmlns:a16="http://schemas.microsoft.com/office/drawing/2014/main" xmlns="" val="1653432327"/>
                    </a:ext>
                  </a:extLst>
                </a:gridCol>
                <a:gridCol w="2613660">
                  <a:extLst>
                    <a:ext uri="{9D8B030D-6E8A-4147-A177-3AD203B41FA5}">
                      <a16:colId xmlns:a16="http://schemas.microsoft.com/office/drawing/2014/main" xmlns="" val="1158937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MAC inhaled agent at various FGFs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Atmospheric lifetime (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 Global Warming Potential (GWP) per kg compared to CO2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Equivalent auto miles driven per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use of anesthetic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442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Sevoflurane  2%   2L 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73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Isoflurane 1.2%   </a:t>
                      </a:r>
                      <a:r>
                        <a:rPr lang="en-US" dirty="0" smtClean="0"/>
                        <a:t> 2L </a:t>
                      </a:r>
                      <a:r>
                        <a:rPr lang="en-US" dirty="0"/>
                        <a:t>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00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Isoflurane 1.2%   </a:t>
                      </a:r>
                      <a:r>
                        <a:rPr lang="en-US" dirty="0" smtClean="0"/>
                        <a:t> 1L </a:t>
                      </a:r>
                      <a:r>
                        <a:rPr lang="en-US" dirty="0"/>
                        <a:t>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29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Desflurane 6%     2 L 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67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Desflurane 6%     1 L 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6875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N2O 60%              1 L 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02138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6BBE38-AA9F-4F2E-95E4-AEC871C7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44818"/>
            <a:ext cx="4114800" cy="976658"/>
          </a:xfrm>
        </p:spPr>
        <p:txBody>
          <a:bodyPr/>
          <a:lstStyle/>
          <a:p>
            <a:r>
              <a:rPr lang="en-US" dirty="0"/>
              <a:t>ASA Environmental Task Force Guidelines</a:t>
            </a:r>
          </a:p>
          <a:p>
            <a:r>
              <a:rPr lang="en-US" dirty="0" err="1"/>
              <a:t>Sulbaek</a:t>
            </a:r>
            <a:r>
              <a:rPr lang="en-US" dirty="0"/>
              <a:t> Andersen MP et al. </a:t>
            </a:r>
            <a:r>
              <a:rPr lang="en-US" dirty="0" err="1"/>
              <a:t>Anesth</a:t>
            </a:r>
            <a:r>
              <a:rPr lang="en-US" dirty="0"/>
              <a:t> </a:t>
            </a:r>
            <a:r>
              <a:rPr lang="en-US" dirty="0" err="1"/>
              <a:t>Analg</a:t>
            </a:r>
            <a:r>
              <a:rPr lang="en-US" dirty="0"/>
              <a:t> 2012; 114(5): 1081-5</a:t>
            </a:r>
          </a:p>
          <a:p>
            <a:r>
              <a:rPr lang="en-US" dirty="0"/>
              <a:t>Ryan SM and Nielsen CJ. </a:t>
            </a:r>
            <a:r>
              <a:rPr lang="en-US" dirty="0" err="1"/>
              <a:t>Anesth</a:t>
            </a:r>
            <a:r>
              <a:rPr lang="en-US" dirty="0"/>
              <a:t> </a:t>
            </a:r>
            <a:r>
              <a:rPr lang="en-US" dirty="0" err="1"/>
              <a:t>Analg</a:t>
            </a:r>
            <a:r>
              <a:rPr lang="en-US" dirty="0"/>
              <a:t> 2010; 111(1): 92-98</a:t>
            </a:r>
          </a:p>
          <a:p>
            <a:r>
              <a:rPr lang="en-US" dirty="0"/>
              <a:t>Sherman J et al. </a:t>
            </a:r>
            <a:r>
              <a:rPr lang="en-US" dirty="0" err="1"/>
              <a:t>Anesth</a:t>
            </a:r>
            <a:r>
              <a:rPr lang="en-US" dirty="0"/>
              <a:t> </a:t>
            </a:r>
            <a:r>
              <a:rPr lang="en-US" dirty="0" err="1"/>
              <a:t>Analg</a:t>
            </a:r>
            <a:r>
              <a:rPr lang="en-US" dirty="0"/>
              <a:t> 2012; 114(5): 1086-90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8F7CF9-A56D-476D-BF74-D08306F97F06}"/>
              </a:ext>
            </a:extLst>
          </p:cNvPr>
          <p:cNvSpPr txBox="1"/>
          <p:nvPr/>
        </p:nvSpPr>
        <p:spPr>
          <a:xfrm>
            <a:off x="8915400" y="5312424"/>
            <a:ext cx="2620618" cy="147732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/>
              <a:t>Propofol</a:t>
            </a:r>
            <a:r>
              <a:rPr lang="en-US"/>
              <a:t> </a:t>
            </a:r>
            <a:r>
              <a:rPr lang="en-US" smtClean="0"/>
              <a:t>nearly 10,000x </a:t>
            </a:r>
            <a:r>
              <a:rPr lang="en-US" dirty="0"/>
              <a:t>less GHG emissions than volatiles; even with waste, tubing, electricity for pumps.</a:t>
            </a:r>
          </a:p>
        </p:txBody>
      </p:sp>
    </p:spTree>
    <p:extLst>
      <p:ext uri="{BB962C8B-B14F-4D97-AF65-F5344CB8AC3E}">
        <p14:creationId xmlns:p14="http://schemas.microsoft.com/office/powerpoint/2010/main" val="42694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9F510-469F-4836-93AA-7F2EB437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gas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A890B9-E735-4F4A-96FE-38B856F6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flow matters</a:t>
            </a:r>
          </a:p>
          <a:p>
            <a:r>
              <a:rPr lang="en-US" dirty="0"/>
              <a:t>At maintenance, FGF &lt; 1 L/min</a:t>
            </a:r>
          </a:p>
          <a:p>
            <a:r>
              <a:rPr lang="en-US" dirty="0"/>
              <a:t>Sevoflurane</a:t>
            </a:r>
          </a:p>
          <a:p>
            <a:pPr lvl="1"/>
            <a:r>
              <a:rPr lang="en-US" dirty="0"/>
              <a:t>FDA—greater than 2 MAC </a:t>
            </a:r>
            <a:r>
              <a:rPr lang="en-US" dirty="0" err="1"/>
              <a:t>hrs</a:t>
            </a:r>
            <a:r>
              <a:rPr lang="en-US" dirty="0"/>
              <a:t>	 FGF = 2 L/min</a:t>
            </a:r>
          </a:p>
          <a:p>
            <a:pPr lvl="1"/>
            <a:r>
              <a:rPr lang="en-US" dirty="0"/>
              <a:t>Less than 2 </a:t>
            </a:r>
            <a:r>
              <a:rPr lang="en-US" dirty="0" err="1"/>
              <a:t>hrs</a:t>
            </a:r>
            <a:r>
              <a:rPr lang="en-US" dirty="0"/>
              <a:t>			 FGF = 1 L/min</a:t>
            </a:r>
          </a:p>
          <a:p>
            <a:r>
              <a:rPr lang="en-US" dirty="0"/>
              <a:t>Pause FGF during intubation</a:t>
            </a:r>
          </a:p>
        </p:txBody>
      </p:sp>
    </p:spTree>
    <p:extLst>
      <p:ext uri="{BB962C8B-B14F-4D97-AF65-F5344CB8AC3E}">
        <p14:creationId xmlns:p14="http://schemas.microsoft.com/office/powerpoint/2010/main" val="27149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C703F-42B3-4C7F-A1A9-497AD206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8C5E72-68ED-441E-8972-C86D08D1E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0537"/>
            <a:ext cx="3236494" cy="31690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7EB0FC-15DF-409E-91A1-DE2A9C76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4" y="1868904"/>
            <a:ext cx="3351797" cy="335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B8A8E8-2F17-4CF9-B4D5-F31E6C20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66" y="1890161"/>
            <a:ext cx="1873919" cy="3373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30F3BF-033E-4BE4-9606-6DBBF46D933F}"/>
              </a:ext>
            </a:extLst>
          </p:cNvPr>
          <p:cNvSpPr txBox="1"/>
          <p:nvPr/>
        </p:nvSpPr>
        <p:spPr>
          <a:xfrm>
            <a:off x="1515979" y="5474368"/>
            <a:ext cx="155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100ml</a:t>
            </a:r>
          </a:p>
          <a:p>
            <a:r>
              <a:rPr lang="en-US" dirty="0"/>
              <a:t>6 bottles = $ 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72A92F-6E5B-472E-8142-CA25AAFE6F39}"/>
              </a:ext>
            </a:extLst>
          </p:cNvPr>
          <p:cNvSpPr txBox="1"/>
          <p:nvPr/>
        </p:nvSpPr>
        <p:spPr>
          <a:xfrm>
            <a:off x="5595685" y="5474368"/>
            <a:ext cx="167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250ml</a:t>
            </a:r>
          </a:p>
          <a:p>
            <a:r>
              <a:rPr lang="en-US" dirty="0"/>
              <a:t>$ 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6592A4-AEC4-430F-B094-9182E835481C}"/>
              </a:ext>
            </a:extLst>
          </p:cNvPr>
          <p:cNvSpPr txBox="1"/>
          <p:nvPr/>
        </p:nvSpPr>
        <p:spPr>
          <a:xfrm>
            <a:off x="9372600" y="5462688"/>
            <a:ext cx="167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240ml</a:t>
            </a:r>
          </a:p>
          <a:p>
            <a:r>
              <a:rPr lang="en-US" dirty="0"/>
              <a:t>$ 2x</a:t>
            </a:r>
          </a:p>
        </p:txBody>
      </p:sp>
    </p:spTree>
    <p:extLst>
      <p:ext uri="{BB962C8B-B14F-4D97-AF65-F5344CB8AC3E}">
        <p14:creationId xmlns:p14="http://schemas.microsoft.com/office/powerpoint/2010/main" val="6577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1E02B-388A-452B-B665-E718138C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Volatile/Nitrous oxide usage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4FE398D-AEA1-489C-88C2-4E1FAC96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85247"/>
              </p:ext>
            </p:extLst>
          </p:nvPr>
        </p:nvGraphicFramePr>
        <p:xfrm>
          <a:off x="838200" y="1825625"/>
          <a:ext cx="10515603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xmlns="" val="401799933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77165919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23338702"/>
                    </a:ext>
                  </a:extLst>
                </a:gridCol>
                <a:gridCol w="1502229"/>
                <a:gridCol w="1502229">
                  <a:extLst>
                    <a:ext uri="{9D8B030D-6E8A-4147-A177-3AD203B41FA5}">
                      <a16:colId xmlns:a16="http://schemas.microsoft.com/office/drawing/2014/main" xmlns="" val="165136323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64709787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58460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Volatile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mT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volatile</a:t>
                      </a:r>
                      <a:endParaRPr lang="en-US" dirty="0"/>
                    </a:p>
                    <a:p>
                      <a:r>
                        <a:rPr lang="en-US" dirty="0"/>
                        <a:t>(metric ton= 1000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mT</a:t>
                      </a:r>
                      <a:r>
                        <a:rPr lang="en-US" baseline="0" dirty="0" smtClean="0"/>
                        <a:t> CO2e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Equivalent auto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 </a:t>
                      </a:r>
                      <a:r>
                        <a:rPr lang="en-US" dirty="0" smtClean="0"/>
                        <a:t>equivalents</a:t>
                      </a:r>
                    </a:p>
                    <a:p>
                      <a:r>
                        <a:rPr lang="en-US" sz="1400" dirty="0" smtClean="0"/>
                        <a:t>(US</a:t>
                      </a:r>
                      <a:r>
                        <a:rPr lang="en-US" sz="1400" baseline="0" dirty="0" smtClean="0"/>
                        <a:t>  car 22mpg—</a:t>
                      </a:r>
                      <a:r>
                        <a:rPr lang="en-US" sz="1400" baseline="0" dirty="0" err="1" smtClean="0"/>
                        <a:t>ave</a:t>
                      </a:r>
                      <a:r>
                        <a:rPr lang="en-US" sz="1400" baseline="0" dirty="0" smtClean="0"/>
                        <a:t> yearly use)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Cost </a:t>
                      </a:r>
                      <a:r>
                        <a:rPr lang="en-US" dirty="0"/>
                        <a:t>in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41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Desflurane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4719.52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0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Isoflurane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1,225,000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540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Sevoflurane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160.52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495,000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4x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358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A064A8B-13CB-4521-BF50-7C2E6E0B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86199"/>
              </p:ext>
            </p:extLst>
          </p:nvPr>
        </p:nvGraphicFramePr>
        <p:xfrm>
          <a:off x="838200" y="4482549"/>
          <a:ext cx="10402958" cy="19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47">
                  <a:extLst>
                    <a:ext uri="{9D8B030D-6E8A-4147-A177-3AD203B41FA5}">
                      <a16:colId xmlns:a16="http://schemas.microsoft.com/office/drawing/2014/main" xmlns="" val="2085764876"/>
                    </a:ext>
                  </a:extLst>
                </a:gridCol>
                <a:gridCol w="1540970">
                  <a:extLst>
                    <a:ext uri="{9D8B030D-6E8A-4147-A177-3AD203B41FA5}">
                      <a16:colId xmlns:a16="http://schemas.microsoft.com/office/drawing/2014/main" xmlns="" val="1747285092"/>
                    </a:ext>
                  </a:extLst>
                </a:gridCol>
                <a:gridCol w="1540970"/>
                <a:gridCol w="1439367">
                  <a:extLst>
                    <a:ext uri="{9D8B030D-6E8A-4147-A177-3AD203B41FA5}">
                      <a16:colId xmlns:a16="http://schemas.microsoft.com/office/drawing/2014/main" xmlns="" val="1056721503"/>
                    </a:ext>
                  </a:extLst>
                </a:gridCol>
                <a:gridCol w="1524036">
                  <a:extLst>
                    <a:ext uri="{9D8B030D-6E8A-4147-A177-3AD203B41FA5}">
                      <a16:colId xmlns:a16="http://schemas.microsoft.com/office/drawing/2014/main" xmlns="" val="1492411776"/>
                    </a:ext>
                  </a:extLst>
                </a:gridCol>
                <a:gridCol w="1456301">
                  <a:extLst>
                    <a:ext uri="{9D8B030D-6E8A-4147-A177-3AD203B41FA5}">
                      <a16:colId xmlns:a16="http://schemas.microsoft.com/office/drawing/2014/main" xmlns="" val="3943446892"/>
                    </a:ext>
                  </a:extLst>
                </a:gridCol>
                <a:gridCol w="1388567">
                  <a:extLst>
                    <a:ext uri="{9D8B030D-6E8A-4147-A177-3AD203B41FA5}">
                      <a16:colId xmlns:a16="http://schemas.microsoft.com/office/drawing/2014/main" xmlns="" val="1603246526"/>
                    </a:ext>
                  </a:extLst>
                </a:gridCol>
              </a:tblGrid>
              <a:tr h="954156">
                <a:tc>
                  <a:txBody>
                    <a:bodyPr/>
                    <a:lstStyle/>
                    <a:p>
                      <a:r>
                        <a:rPr lang="en-US" dirty="0"/>
                        <a:t>Nitrous 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mT</a:t>
                      </a:r>
                      <a:r>
                        <a:rPr lang="en-US" baseline="0" dirty="0" smtClean="0"/>
                        <a:t> N20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mT</a:t>
                      </a:r>
                      <a:r>
                        <a:rPr lang="en-US" dirty="0"/>
                        <a:t> CO2e</a:t>
                      </a:r>
                    </a:p>
                    <a:p>
                      <a:r>
                        <a:rPr lang="en-US" dirty="0"/>
                        <a:t>(metric ton=</a:t>
                      </a:r>
                    </a:p>
                    <a:p>
                      <a:r>
                        <a:rPr lang="en-US" dirty="0"/>
                        <a:t>1000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Equivalent auto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 equivalents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in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882452"/>
                  </a:ext>
                </a:extLst>
              </a:tr>
              <a:tr h="954156">
                <a:tc>
                  <a:txBody>
                    <a:bodyPr/>
                    <a:lstStyle/>
                    <a:p>
                      <a:r>
                        <a:rPr lang="en-US" dirty="0"/>
                        <a:t>N20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65,830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29.86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21,750,000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554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1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12E8CF-0AAC-4120-8325-980A3A762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25" y="-308921"/>
            <a:ext cx="3389740" cy="733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E6398C-8DA2-4F7A-B7E9-D2CBD8D79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60" y="-308922"/>
            <a:ext cx="3389740" cy="73399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13140" y="2915728"/>
            <a:ext cx="1564755" cy="1345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5864" y="301925"/>
            <a:ext cx="1600436" cy="118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1430" y="4330460"/>
            <a:ext cx="1694870" cy="1293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FCF89-3AC7-473B-B423-07959011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190A17-C883-40A7-BFCC-BD0B9E40A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35" y="121713"/>
            <a:ext cx="8814930" cy="6614574"/>
          </a:xfrm>
        </p:spPr>
      </p:pic>
    </p:spTree>
    <p:extLst>
      <p:ext uri="{BB962C8B-B14F-4D97-AF65-F5344CB8AC3E}">
        <p14:creationId xmlns:p14="http://schemas.microsoft.com/office/powerpoint/2010/main" val="2240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840F7-D2F3-4A23-9F97-6F0E7D32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experts know about this?</a:t>
            </a:r>
            <a:br>
              <a:rPr lang="en-US" dirty="0" smtClean="0"/>
            </a:br>
            <a:r>
              <a:rPr lang="en-US" sz="3200" dirty="0" smtClean="0"/>
              <a:t>Mayo </a:t>
            </a:r>
            <a:r>
              <a:rPr lang="en-US" sz="3200" dirty="0"/>
              <a:t>Anesthesia Provider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50759-69CA-4E7E-BB28-AF326488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Focused on anesthesia environmental impact and sustainability</a:t>
            </a:r>
          </a:p>
          <a:p>
            <a:pPr lvl="1"/>
            <a:r>
              <a:rPr lang="en-US" dirty="0"/>
              <a:t>Baseline knowledge assessment</a:t>
            </a:r>
          </a:p>
          <a:p>
            <a:pPr lvl="1"/>
            <a:r>
              <a:rPr lang="en-US" dirty="0"/>
              <a:t>Attitudes </a:t>
            </a:r>
          </a:p>
          <a:p>
            <a:endParaRPr lang="en-US" dirty="0"/>
          </a:p>
          <a:p>
            <a:r>
              <a:rPr lang="en-US" dirty="0"/>
              <a:t>Residents, fellows, SRNAs, CRNAs and consultants in the Department of Anesthesiology</a:t>
            </a:r>
          </a:p>
          <a:p>
            <a:r>
              <a:rPr lang="en-US" dirty="0"/>
              <a:t>412 of 647 responded</a:t>
            </a:r>
          </a:p>
          <a:p>
            <a:r>
              <a:rPr lang="en-US" dirty="0"/>
              <a:t>63.7% response rate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95741-FAD7-40B9-91AF-7B32BFAF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B00D2-C4AD-4885-AAD4-1364FBE7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volatile anesthetic is best/worst from environmental standpoint?</a:t>
            </a:r>
          </a:p>
          <a:p>
            <a:r>
              <a:rPr lang="en-US" dirty="0"/>
              <a:t>Which volatile is most/least expensive?</a:t>
            </a:r>
          </a:p>
          <a:p>
            <a:r>
              <a:rPr lang="en-US" dirty="0"/>
              <a:t>Recycling attitudes in general</a:t>
            </a:r>
          </a:p>
          <a:p>
            <a:r>
              <a:rPr lang="en-US" dirty="0"/>
              <a:t>Does cost/environmental impact affect your anesthetic choice?</a:t>
            </a:r>
          </a:p>
          <a:p>
            <a:r>
              <a:rPr lang="en-US" dirty="0"/>
              <a:t>Would knowing more about environmental impact on anesthetic agents change your practice?</a:t>
            </a:r>
          </a:p>
          <a:p>
            <a:r>
              <a:rPr lang="en-US" dirty="0"/>
              <a:t>Demographics of respondents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0499"/>
            <a:ext cx="8948468" cy="2078965"/>
          </a:xfrm>
        </p:spPr>
        <p:txBody>
          <a:bodyPr>
            <a:normAutofit/>
          </a:bodyPr>
          <a:lstStyle/>
          <a:p>
            <a:r>
              <a:rPr lang="en-US" sz="2800" dirty="0"/>
              <a:t>Molly Herr, MD</a:t>
            </a:r>
            <a:br>
              <a:rPr lang="en-US" sz="2800" dirty="0"/>
            </a:br>
            <a:r>
              <a:rPr lang="en-US" sz="2800" dirty="0"/>
              <a:t>Pediatric Anesthesiology Consultant</a:t>
            </a:r>
            <a:br>
              <a:rPr lang="en-US" sz="2800" dirty="0"/>
            </a:br>
            <a:r>
              <a:rPr lang="en-US" sz="2800" dirty="0"/>
              <a:t>Mayo Clinic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ASA Environmental Task Force</a:t>
            </a:r>
          </a:p>
          <a:p>
            <a:r>
              <a:rPr lang="en-US" sz="3200" dirty="0" smtClean="0"/>
              <a:t>Mayo Clinic Enterprise Green Committee</a:t>
            </a:r>
          </a:p>
          <a:p>
            <a:r>
              <a:rPr lang="en-US" sz="3200" dirty="0" smtClean="0"/>
              <a:t>Mayo Clinic Rochester Green Subcommittee</a:t>
            </a:r>
          </a:p>
          <a:p>
            <a:r>
              <a:rPr lang="en-US" sz="3200" dirty="0" smtClean="0"/>
              <a:t>Mayo Clinic Rochester Blue Wrap Committee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15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2FDC6-3F6E-4774-A8FA-E72DA65C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D7D02C-7118-4C99-BB11-68BD6873F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Operating room waste: 20% correct</a:t>
            </a:r>
          </a:p>
          <a:p>
            <a:r>
              <a:rPr lang="en-US" dirty="0"/>
              <a:t>Worst volatile: 67% correct</a:t>
            </a:r>
          </a:p>
          <a:p>
            <a:r>
              <a:rPr lang="en-US" dirty="0"/>
              <a:t>Best volatile: 19% correct</a:t>
            </a:r>
          </a:p>
          <a:p>
            <a:r>
              <a:rPr lang="en-US" dirty="0"/>
              <a:t>Length of activity in atmosphere: </a:t>
            </a:r>
          </a:p>
          <a:p>
            <a:pPr lvl="1"/>
            <a:r>
              <a:rPr lang="en-US" dirty="0"/>
              <a:t>52-55% responded as “don’t know”</a:t>
            </a:r>
          </a:p>
          <a:p>
            <a:pPr lvl="1"/>
            <a:r>
              <a:rPr lang="en-US" dirty="0"/>
              <a:t>10-17% correct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E621E1-32AE-4527-8A23-07D28E54A4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Prices: 86-92% correct </a:t>
            </a:r>
          </a:p>
          <a:p>
            <a:r>
              <a:rPr lang="en-US" dirty="0"/>
              <a:t>Recycling at home: </a:t>
            </a:r>
          </a:p>
          <a:p>
            <a:pPr lvl="1"/>
            <a:r>
              <a:rPr lang="en-US" dirty="0"/>
              <a:t>93.6% always or nearly always</a:t>
            </a:r>
          </a:p>
          <a:p>
            <a:pPr lvl="1"/>
            <a:r>
              <a:rPr lang="en-US" dirty="0"/>
              <a:t>6.3% sometimes, rarely, or never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F7F1B-ACB4-429B-9EB0-3B51945A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F7CBE-EDCC-4AC4-8637-5FF1ED524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Environmental impact affects plan:</a:t>
            </a:r>
          </a:p>
          <a:p>
            <a:pPr lvl="1"/>
            <a:r>
              <a:rPr lang="en-US" dirty="0"/>
              <a:t>Always 		1.7%</a:t>
            </a:r>
          </a:p>
          <a:p>
            <a:pPr lvl="1"/>
            <a:r>
              <a:rPr lang="en-US" dirty="0"/>
              <a:t>Nearly always 	5.6%</a:t>
            </a:r>
          </a:p>
          <a:p>
            <a:pPr lvl="1"/>
            <a:r>
              <a:rPr lang="en-US" dirty="0"/>
              <a:t>Sometimes 	34.5%</a:t>
            </a:r>
          </a:p>
          <a:p>
            <a:pPr lvl="1"/>
            <a:r>
              <a:rPr lang="en-US" dirty="0"/>
              <a:t>Rarely 		34.1%</a:t>
            </a:r>
          </a:p>
          <a:p>
            <a:pPr lvl="1"/>
            <a:r>
              <a:rPr lang="en-US" dirty="0"/>
              <a:t>Never 		24.1%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9FA815-74BB-43AD-AC99-E4ADE7D7C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Cost affecting anesthetic plan</a:t>
            </a:r>
          </a:p>
          <a:p>
            <a:endParaRPr lang="en-US" dirty="0"/>
          </a:p>
          <a:p>
            <a:pPr lvl="1"/>
            <a:r>
              <a:rPr lang="en-US" dirty="0"/>
              <a:t>Always 		4.4%</a:t>
            </a:r>
          </a:p>
          <a:p>
            <a:pPr lvl="1"/>
            <a:r>
              <a:rPr lang="en-US" dirty="0"/>
              <a:t>Nearly always 	18.3%</a:t>
            </a:r>
          </a:p>
          <a:p>
            <a:pPr lvl="1"/>
            <a:r>
              <a:rPr lang="en-US" dirty="0"/>
              <a:t>Sometimes	59.3%</a:t>
            </a:r>
          </a:p>
          <a:p>
            <a:pPr lvl="1"/>
            <a:r>
              <a:rPr lang="en-US" dirty="0"/>
              <a:t>Rarely		13.4%	</a:t>
            </a:r>
          </a:p>
          <a:p>
            <a:pPr lvl="1"/>
            <a:r>
              <a:rPr lang="en-US" dirty="0"/>
              <a:t>Never		4.6%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53258-B8ED-41E6-BC57-F193823E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80DC20-B3E9-4506-9F87-A0964D5D9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knowing more about environmental impact of anesthetic agents change your practice?</a:t>
            </a:r>
          </a:p>
          <a:p>
            <a:pPr lvl="1"/>
            <a:r>
              <a:rPr lang="en-US" dirty="0"/>
              <a:t>Very likely to change		40.9%		</a:t>
            </a:r>
          </a:p>
          <a:p>
            <a:pPr lvl="1"/>
            <a:r>
              <a:rPr lang="en-US" dirty="0"/>
              <a:t>Somewhat likely			42.1%</a:t>
            </a:r>
          </a:p>
          <a:p>
            <a:pPr lvl="1"/>
            <a:r>
              <a:rPr lang="en-US" dirty="0"/>
              <a:t>Neither likely nor unlikely	9.7%</a:t>
            </a:r>
          </a:p>
          <a:p>
            <a:pPr lvl="1"/>
            <a:r>
              <a:rPr lang="en-US" dirty="0"/>
              <a:t>Somewhat unlikely to change	3.9%		</a:t>
            </a:r>
          </a:p>
          <a:p>
            <a:pPr lvl="1"/>
            <a:r>
              <a:rPr lang="en-US" dirty="0"/>
              <a:t>Very unlikely			3.4%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BA0CD8-448E-4A31-B628-25B747779ED0}"/>
              </a:ext>
            </a:extLst>
          </p:cNvPr>
          <p:cNvSpPr txBox="1"/>
          <p:nvPr/>
        </p:nvSpPr>
        <p:spPr>
          <a:xfrm>
            <a:off x="7207897" y="2841171"/>
            <a:ext cx="102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83%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F2946B-4E62-4239-8086-53F201BAC972}"/>
              </a:ext>
            </a:extLst>
          </p:cNvPr>
          <p:cNvSpPr txBox="1"/>
          <p:nvPr/>
        </p:nvSpPr>
        <p:spPr>
          <a:xfrm>
            <a:off x="7207895" y="3937518"/>
            <a:ext cx="91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7.3%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93827CA5-FF0F-4907-A127-A1D9B1E00BA0}"/>
              </a:ext>
            </a:extLst>
          </p:cNvPr>
          <p:cNvSpPr/>
          <p:nvPr/>
        </p:nvSpPr>
        <p:spPr>
          <a:xfrm>
            <a:off x="6438122" y="2971800"/>
            <a:ext cx="769774" cy="2845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189A4F6D-F13B-41CC-A60B-93B0781BCAAA}"/>
              </a:ext>
            </a:extLst>
          </p:cNvPr>
          <p:cNvSpPr/>
          <p:nvPr/>
        </p:nvSpPr>
        <p:spPr>
          <a:xfrm>
            <a:off x="6438122" y="4055762"/>
            <a:ext cx="769774" cy="306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4281B-ED61-4B76-81CB-20A6889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A7BF6-581E-4290-89EC-C66F6ED7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gaps exist regarding volatile anesthetic environmental </a:t>
            </a:r>
            <a:r>
              <a:rPr lang="en-US" dirty="0" smtClean="0"/>
              <a:t>impact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/>
              <a:t>majority recycle at home</a:t>
            </a:r>
          </a:p>
          <a:p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dirty="0"/>
              <a:t>impact plays a small factor in anesthetic choice</a:t>
            </a:r>
          </a:p>
          <a:p>
            <a:endParaRPr lang="en-US" dirty="0" smtClean="0"/>
          </a:p>
          <a:p>
            <a:r>
              <a:rPr lang="en-US" dirty="0" smtClean="0"/>
              <a:t>Knowing </a:t>
            </a:r>
            <a:r>
              <a:rPr lang="en-US" dirty="0"/>
              <a:t>more about environmental impact of anesthetics would be very or somewhat likely to change anesthetic choices</a:t>
            </a:r>
          </a:p>
        </p:txBody>
      </p:sp>
    </p:spTree>
    <p:extLst>
      <p:ext uri="{BB962C8B-B14F-4D97-AF65-F5344CB8AC3E}">
        <p14:creationId xmlns:p14="http://schemas.microsoft.com/office/powerpoint/2010/main" val="2188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F741E-0CCA-42CF-A1E6-766A364B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Blue Wrap and Medical Plastic Recycling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9EC593-8199-444F-9744-124536DC7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84" y="2234804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1041CF-EA90-4535-8A5A-38D519E91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660" y="2239440"/>
            <a:ext cx="4390025" cy="3292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1DD14F-2FD1-491B-9D4E-C7B2DE91A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6180" y="2273133"/>
            <a:ext cx="4386177" cy="32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E089F-CF2E-409A-907F-5EADB667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0B884-D968-4328-9874-56076EDBF6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Green Journal Pilot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7D4BAC-8C49-4014-91EE-4F08ED1369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Propofol waste reduction with a nomogram</a:t>
            </a:r>
          </a:p>
          <a:p>
            <a:endParaRPr lang="en-US" dirty="0"/>
          </a:p>
          <a:p>
            <a:r>
              <a:rPr lang="en-US" dirty="0"/>
              <a:t>Greener equipment</a:t>
            </a:r>
          </a:p>
          <a:p>
            <a:pPr lvl="1"/>
            <a:r>
              <a:rPr lang="en-US" dirty="0"/>
              <a:t>Environmental Preferable Purchasing</a:t>
            </a:r>
          </a:p>
          <a:p>
            <a:pPr lvl="1"/>
            <a:r>
              <a:rPr lang="en-US" dirty="0"/>
              <a:t>Laryngoscopes</a:t>
            </a:r>
          </a:p>
          <a:p>
            <a:pPr lvl="1"/>
            <a:r>
              <a:rPr lang="en-US" dirty="0"/>
              <a:t>Circuits, masks without phthalates or </a:t>
            </a:r>
            <a:r>
              <a:rPr lang="en-US" dirty="0" smtClean="0"/>
              <a:t>plasticizers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B1C8D1-29C9-4732-95A2-347A5D884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" y="245444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EE1DE-8917-45C2-ADDD-08410872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9AEAE-F5D2-45B4-8F39-04B78B6A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47299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Avoid desflurane and nitrous oxide</a:t>
            </a:r>
          </a:p>
          <a:p>
            <a:r>
              <a:rPr lang="en-US" dirty="0"/>
              <a:t>Low FGF during maintenance</a:t>
            </a:r>
          </a:p>
          <a:p>
            <a:r>
              <a:rPr lang="en-US" dirty="0"/>
              <a:t>Stop gas flow while intubating</a:t>
            </a:r>
          </a:p>
          <a:p>
            <a:r>
              <a:rPr lang="en-US" dirty="0"/>
              <a:t>Consider propofol supplementation/TIVA</a:t>
            </a:r>
          </a:p>
          <a:p>
            <a:r>
              <a:rPr lang="en-US" dirty="0"/>
              <a:t>Consider regional techniques</a:t>
            </a:r>
          </a:p>
          <a:p>
            <a:r>
              <a:rPr lang="en-US" dirty="0"/>
              <a:t>Don’t open equipment until it’s needed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A629E-0E14-4F63-BD56-C7355D3B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55460-72F1-46CA-99C9-F2F77062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Investigate more environmentally friendly equipment</a:t>
            </a:r>
          </a:p>
          <a:p>
            <a:r>
              <a:rPr lang="en-US" dirty="0"/>
              <a:t>Limit medication waste (propofol, opioids)</a:t>
            </a:r>
          </a:p>
          <a:p>
            <a:r>
              <a:rPr lang="en-US" dirty="0"/>
              <a:t>Recycle pulse ox probes</a:t>
            </a:r>
          </a:p>
          <a:p>
            <a:r>
              <a:rPr lang="en-US" dirty="0"/>
              <a:t>Recycle blue wrap in the ORs</a:t>
            </a:r>
          </a:p>
          <a:p>
            <a:r>
              <a:rPr lang="en-US" dirty="0"/>
              <a:t>Recycle medical plastics</a:t>
            </a:r>
          </a:p>
          <a:p>
            <a:r>
              <a:rPr lang="en-US" dirty="0"/>
              <a:t>Get involved in a Green Committee</a:t>
            </a:r>
          </a:p>
          <a:p>
            <a:r>
              <a:rPr lang="en-US" dirty="0"/>
              <a:t>Form a Green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F1DDE-0B08-45DC-9F64-1999B131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829DE-E98B-46BB-85D5-1C06180B4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</a:t>
            </a:r>
            <a:r>
              <a:rPr lang="en-US" dirty="0" err="1"/>
              <a:t>GreenHealth</a:t>
            </a:r>
            <a:endParaRPr lang="en-US" dirty="0"/>
          </a:p>
          <a:p>
            <a:r>
              <a:rPr lang="en-US" dirty="0" err="1"/>
              <a:t>CleanMed</a:t>
            </a:r>
            <a:r>
              <a:rPr lang="en-US" dirty="0"/>
              <a:t> conference</a:t>
            </a:r>
          </a:p>
          <a:p>
            <a:r>
              <a:rPr lang="en-US" dirty="0"/>
              <a:t>Health Care Without Harm</a:t>
            </a:r>
          </a:p>
          <a:p>
            <a:r>
              <a:rPr lang="en-US" dirty="0"/>
              <a:t>The Medical Society Consortium on Climate and Health</a:t>
            </a:r>
          </a:p>
          <a:p>
            <a:r>
              <a:rPr lang="en-US" dirty="0"/>
              <a:t>MN Health Professionals for a Healthy Climate</a:t>
            </a:r>
          </a:p>
          <a:p>
            <a:r>
              <a:rPr lang="en-US" dirty="0"/>
              <a:t>Minnesota Department of Health</a:t>
            </a:r>
          </a:p>
          <a:p>
            <a:pPr lvl="1"/>
            <a:r>
              <a:rPr lang="en-US" dirty="0"/>
              <a:t>Mn Climate and Health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4629D-E6EE-4F11-9CF1-0C521669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4AFAB-88B5-4C55-878F-9DBB22310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www.CO2.earth</a:t>
            </a:r>
            <a:endParaRPr lang="en-US" dirty="0"/>
          </a:p>
          <a:p>
            <a:r>
              <a:rPr lang="en-US" dirty="0"/>
              <a:t>Minnesota Pollution Control Agency</a:t>
            </a:r>
          </a:p>
          <a:p>
            <a:r>
              <a:rPr lang="en-US" dirty="0"/>
              <a:t>CDC Environmental Public Health Tracking Network</a:t>
            </a:r>
          </a:p>
          <a:p>
            <a:r>
              <a:rPr lang="en-US" dirty="0"/>
              <a:t>Yale School of Public Health’s Climate Change and Health Certificate Program</a:t>
            </a:r>
          </a:p>
          <a:p>
            <a:r>
              <a:rPr lang="en-US" dirty="0"/>
              <a:t>EdX--The Health Effects on Climate Change by Harvard</a:t>
            </a:r>
          </a:p>
        </p:txBody>
      </p:sp>
    </p:spTree>
    <p:extLst>
      <p:ext uri="{BB962C8B-B14F-4D97-AF65-F5344CB8AC3E}">
        <p14:creationId xmlns:p14="http://schemas.microsoft.com/office/powerpoint/2010/main" val="14198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9F389-6034-4B9F-A70B-E4106BC3E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40062"/>
          </a:xfrm>
        </p:spPr>
        <p:txBody>
          <a:bodyPr>
            <a:normAutofit fontScale="90000"/>
          </a:bodyPr>
          <a:lstStyle/>
          <a:p>
            <a:r>
              <a:rPr lang="en-US" dirty="0"/>
              <a:t>It's Easy Being Green: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How </a:t>
            </a:r>
            <a:r>
              <a:rPr lang="en-US" sz="4400" dirty="0"/>
              <a:t>Small Anesthetic Changes Can Make Big Environmental and Financial Impacts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75E015-2EFB-4013-B591-00BA1FDB6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9144000" cy="1181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Molly Herr, MD</a:t>
            </a:r>
          </a:p>
          <a:p>
            <a:r>
              <a:rPr lang="en-US" dirty="0"/>
              <a:t>Pediatric Anesthesiology Consultant</a:t>
            </a:r>
          </a:p>
          <a:p>
            <a:r>
              <a:rPr lang="en-US" dirty="0"/>
              <a:t>Mayo Clinic</a:t>
            </a:r>
          </a:p>
        </p:txBody>
      </p:sp>
    </p:spTree>
    <p:extLst>
      <p:ext uri="{BB962C8B-B14F-4D97-AF65-F5344CB8AC3E}">
        <p14:creationId xmlns:p14="http://schemas.microsoft.com/office/powerpoint/2010/main" val="17916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0D0D7-AAB1-4A79-B0C0-F63F38DE9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DBAC0E-CFEC-4873-82FA-20122EA6E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herr.molly@mayo.edu</a:t>
            </a:r>
          </a:p>
        </p:txBody>
      </p:sp>
    </p:spTree>
    <p:extLst>
      <p:ext uri="{BB962C8B-B14F-4D97-AF65-F5344CB8AC3E}">
        <p14:creationId xmlns:p14="http://schemas.microsoft.com/office/powerpoint/2010/main" val="30615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8EE4C-AA4F-4F08-9EA7-02CCC722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8E09E-4BDA-4304-9C89-9A42A5CD9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review </a:t>
            </a:r>
            <a:r>
              <a:rPr lang="en-US" dirty="0"/>
              <a:t>the background on climate change</a:t>
            </a:r>
          </a:p>
          <a:p>
            <a:r>
              <a:rPr lang="en-US" dirty="0"/>
              <a:t>Highlight healthcare and anesthetic impacts on climate change</a:t>
            </a:r>
          </a:p>
          <a:p>
            <a:r>
              <a:rPr lang="en-US" dirty="0"/>
              <a:t>Examine a large academic institution’s anesthesia impact on the environment</a:t>
            </a:r>
          </a:p>
          <a:p>
            <a:r>
              <a:rPr lang="en-US" dirty="0"/>
              <a:t>Review a survey of anesthesia providers’ knowledge of anesthetic environmental impact and sustainability</a:t>
            </a:r>
          </a:p>
          <a:p>
            <a:r>
              <a:rPr lang="en-US" dirty="0"/>
              <a:t>Identify changes you can make to decrease anesthesia environmental impact while saving money</a:t>
            </a:r>
          </a:p>
        </p:txBody>
      </p:sp>
    </p:spTree>
    <p:extLst>
      <p:ext uri="{BB962C8B-B14F-4D97-AF65-F5344CB8AC3E}">
        <p14:creationId xmlns:p14="http://schemas.microsoft.com/office/powerpoint/2010/main" val="139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8BAD8-233D-4176-A382-A011D387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global surface temperature relative to 1951-1980 average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ED0A00-1CD7-4FD1-B107-6C21B0836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66" y="2557949"/>
            <a:ext cx="7019925" cy="34766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C56186-6C97-4E14-8229-1C52F41D9EB8}"/>
              </a:ext>
            </a:extLst>
          </p:cNvPr>
          <p:cNvSpPr txBox="1"/>
          <p:nvPr/>
        </p:nvSpPr>
        <p:spPr>
          <a:xfrm>
            <a:off x="9605962" y="2091447"/>
            <a:ext cx="2417425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18 of 19 warmest years occurred since 2001.</a:t>
            </a:r>
          </a:p>
          <a:p>
            <a:endParaRPr lang="en-US" dirty="0"/>
          </a:p>
          <a:p>
            <a:r>
              <a:rPr lang="en-US" dirty="0"/>
              <a:t>2016-hottest</a:t>
            </a:r>
          </a:p>
          <a:p>
            <a:r>
              <a:rPr lang="en-US" dirty="0"/>
              <a:t>2018-4</a:t>
            </a:r>
            <a:r>
              <a:rPr lang="en-US" baseline="30000" dirty="0"/>
              <a:t>th</a:t>
            </a:r>
            <a:r>
              <a:rPr lang="en-US" dirty="0"/>
              <a:t> hottest</a:t>
            </a:r>
          </a:p>
        </p:txBody>
      </p:sp>
    </p:spTree>
    <p:extLst>
      <p:ext uri="{BB962C8B-B14F-4D97-AF65-F5344CB8AC3E}">
        <p14:creationId xmlns:p14="http://schemas.microsoft.com/office/powerpoint/2010/main" val="6136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BBD70-4667-46AE-9F19-2B22BB8A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Ice core samples and recent direct CO2 measurements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65B8F7D-010F-477C-A722-5FB3DBDB9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843881"/>
            <a:ext cx="6667500" cy="431482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5A0C0C-C3C3-42C4-A264-55E39F08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Vostok ice core data/ J.R. Petit et al; NOAA Mauna Loa CO2 record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4A226B-2096-4AEC-8B65-4A956FA4FBC7}"/>
              </a:ext>
            </a:extLst>
          </p:cNvPr>
          <p:cNvSpPr txBox="1"/>
          <p:nvPr/>
        </p:nvSpPr>
        <p:spPr>
          <a:xfrm>
            <a:off x="10029217" y="1690688"/>
            <a:ext cx="184825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414 ppm 4/28/19</a:t>
            </a:r>
          </a:p>
        </p:txBody>
      </p:sp>
    </p:spTree>
    <p:extLst>
      <p:ext uri="{BB962C8B-B14F-4D97-AF65-F5344CB8AC3E}">
        <p14:creationId xmlns:p14="http://schemas.microsoft.com/office/powerpoint/2010/main" val="16753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06C9C-1CAC-4641-880F-EDA78C7A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Sheets losing mass; faster since 2009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E51D9393-818F-4DFA-A644-93D1B23B0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2" y="1609820"/>
            <a:ext cx="5044440" cy="245338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511582-6C69-4AD0-9E85-952810D5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" y="4160519"/>
            <a:ext cx="5044439" cy="25989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6802F7-D617-4EDF-AB53-EFD7796F504C}"/>
              </a:ext>
            </a:extLst>
          </p:cNvPr>
          <p:cNvSpPr txBox="1"/>
          <p:nvPr/>
        </p:nvSpPr>
        <p:spPr>
          <a:xfrm>
            <a:off x="6736080" y="1882140"/>
            <a:ext cx="39243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Antarctica—lost 2000 gigatons</a:t>
            </a:r>
          </a:p>
          <a:p>
            <a:r>
              <a:rPr lang="en-US" dirty="0"/>
              <a:t>Losing 127 gigatons/</a:t>
            </a:r>
            <a:r>
              <a:rPr lang="en-US" dirty="0" err="1"/>
              <a:t>yr</a:t>
            </a:r>
            <a:r>
              <a:rPr lang="en-US" dirty="0"/>
              <a:t> (since 2002)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2191A6-210A-48F1-A6AF-42082111D7C8}"/>
              </a:ext>
            </a:extLst>
          </p:cNvPr>
          <p:cNvSpPr txBox="1"/>
          <p:nvPr/>
        </p:nvSpPr>
        <p:spPr>
          <a:xfrm>
            <a:off x="6736080" y="4511040"/>
            <a:ext cx="398526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Greenland—lost 4000 gigatons</a:t>
            </a:r>
          </a:p>
          <a:p>
            <a:r>
              <a:rPr lang="en-US" dirty="0"/>
              <a:t>Losing 286 gigatons/</a:t>
            </a:r>
            <a:r>
              <a:rPr lang="en-US" dirty="0" err="1"/>
              <a:t>yr</a:t>
            </a:r>
            <a:r>
              <a:rPr lang="en-US" dirty="0"/>
              <a:t> (since 2002)</a:t>
            </a:r>
          </a:p>
        </p:txBody>
      </p:sp>
    </p:spTree>
    <p:extLst>
      <p:ext uri="{BB962C8B-B14F-4D97-AF65-F5344CB8AC3E}">
        <p14:creationId xmlns:p14="http://schemas.microsoft.com/office/powerpoint/2010/main" val="28118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003BFC-F681-41DE-9697-B053EB0D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Greenland Ice Sheet melts….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0E933F-23C7-42B1-90A7-1D75AE341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57" y="1690688"/>
            <a:ext cx="8888301" cy="424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EE6C6D-70C2-46F1-BE31-690FB27D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climatekids.nasa.gov</a:t>
            </a:r>
          </a:p>
          <a:p>
            <a:r>
              <a:rPr lang="en-US" dirty="0"/>
              <a:t>Center for Remote Sensing of Ice Sheets</a:t>
            </a:r>
          </a:p>
        </p:txBody>
      </p:sp>
    </p:spTree>
    <p:extLst>
      <p:ext uri="{BB962C8B-B14F-4D97-AF65-F5344CB8AC3E}">
        <p14:creationId xmlns:p14="http://schemas.microsoft.com/office/powerpoint/2010/main" val="36480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11639</TotalTime>
  <Words>1315</Words>
  <Application>Microsoft Office PowerPoint</Application>
  <PresentationFormat>Custom</PresentationFormat>
  <Paragraphs>279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Molly Herr, MD Pediatric Anesthesiology Consultant Mayo Clinic </vt:lpstr>
      <vt:lpstr>It's Easy Being Green:   How Small Anesthetic Changes Can Make Big Environmental and Financial Impacts </vt:lpstr>
      <vt:lpstr>Objectives</vt:lpstr>
      <vt:lpstr>Change in global surface temperature relative to 1951-1980 average</vt:lpstr>
      <vt:lpstr>Ice core samples and recent direct CO2 measurements</vt:lpstr>
      <vt:lpstr>Ice Sheets losing mass; faster since 2009</vt:lpstr>
      <vt:lpstr>If the Greenland Ice Sheet melts….</vt:lpstr>
      <vt:lpstr>PowerPoint Presentation</vt:lpstr>
      <vt:lpstr>Minnesota Climate Change</vt:lpstr>
      <vt:lpstr>Minnesota Climate Change</vt:lpstr>
      <vt:lpstr>The Future:  RCP—Representative Concentration Pathways GHG concentration trajectories or models used by IPCC</vt:lpstr>
      <vt:lpstr>Lag times</vt:lpstr>
      <vt:lpstr>Environmental Impacts of Climate Change</vt:lpstr>
      <vt:lpstr>Health Impacts of Climate Change</vt:lpstr>
      <vt:lpstr>Lancet Countdown: tracking progress on health and climate change 2018</vt:lpstr>
      <vt:lpstr>IPCC—Intergovernmental Panel on Climate Change </vt:lpstr>
      <vt:lpstr>Healthcare and Anesthesia Impacts</vt:lpstr>
      <vt:lpstr>Healthcare and Surgical Impacts on Climate Change</vt:lpstr>
      <vt:lpstr>Anesthesia culprits</vt:lpstr>
      <vt:lpstr>Anesthesia Gases</vt:lpstr>
      <vt:lpstr>Fresh gas flow</vt:lpstr>
      <vt:lpstr>Volatiles</vt:lpstr>
      <vt:lpstr>2017 Volatile/Nitrous oxide usage</vt:lpstr>
      <vt:lpstr>PowerPoint Presentation</vt:lpstr>
      <vt:lpstr>PowerPoint Presentation</vt:lpstr>
      <vt:lpstr>What do experts know about this? Mayo Anesthesia Provider Survey</vt:lpstr>
      <vt:lpstr>Survey questions</vt:lpstr>
      <vt:lpstr>Results</vt:lpstr>
      <vt:lpstr>Results</vt:lpstr>
      <vt:lpstr>Results</vt:lpstr>
      <vt:lpstr>Conclusions</vt:lpstr>
      <vt:lpstr>OR Blue Wrap and Medical Plastic Recycling</vt:lpstr>
      <vt:lpstr>Other projects</vt:lpstr>
      <vt:lpstr>What you can do…</vt:lpstr>
      <vt:lpstr>What you can do…</vt:lpstr>
      <vt:lpstr>Resources</vt:lpstr>
      <vt:lpstr>Resources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Easy Being Green: Strategies to Improve Sustainability in your Anesthesia Practice</dc:title>
  <dc:creator>Molly Herr</dc:creator>
  <cp:lastModifiedBy>Molly M Herr</cp:lastModifiedBy>
  <cp:revision>120</cp:revision>
  <cp:lastPrinted>2019-05-03T14:28:47Z</cp:lastPrinted>
  <dcterms:created xsi:type="dcterms:W3CDTF">2019-04-20T13:03:44Z</dcterms:created>
  <dcterms:modified xsi:type="dcterms:W3CDTF">2019-05-14T16:37:12Z</dcterms:modified>
</cp:coreProperties>
</file>